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21"/>
  </p:notesMasterIdLst>
  <p:sldIdLst>
    <p:sldId id="256" r:id="rId2"/>
    <p:sldId id="269" r:id="rId3"/>
    <p:sldId id="268" r:id="rId4"/>
    <p:sldId id="257" r:id="rId5"/>
    <p:sldId id="272" r:id="rId6"/>
    <p:sldId id="273" r:id="rId7"/>
    <p:sldId id="271" r:id="rId8"/>
    <p:sldId id="258" r:id="rId9"/>
    <p:sldId id="260" r:id="rId10"/>
    <p:sldId id="261" r:id="rId11"/>
    <p:sldId id="262" r:id="rId12"/>
    <p:sldId id="263" r:id="rId13"/>
    <p:sldId id="274" r:id="rId14"/>
    <p:sldId id="265" r:id="rId15"/>
    <p:sldId id="264" r:id="rId16"/>
    <p:sldId id="266" r:id="rId17"/>
    <p:sldId id="275" r:id="rId18"/>
    <p:sldId id="267"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6327"/>
  </p:normalViewPr>
  <p:slideViewPr>
    <p:cSldViewPr snapToGrid="0" snapToObjects="1">
      <p:cViewPr>
        <p:scale>
          <a:sx n="113" d="100"/>
          <a:sy n="113" d="100"/>
        </p:scale>
        <p:origin x="-424" y="40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02FFF-8404-4E4D-BAF4-E05CAC4E1471}" type="datetimeFigureOut">
              <a:rPr lang="en-US" smtClean="0"/>
              <a:t>12/10/20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6E6CE-E487-E640-A93E-7C4EFD4C163F}" type="slidenum">
              <a:rPr lang="en-US" smtClean="0"/>
              <a:t>‹#›</a:t>
            </a:fld>
            <a:endParaRPr lang="en-US"/>
          </a:p>
        </p:txBody>
      </p:sp>
    </p:spTree>
    <p:extLst>
      <p:ext uri="{BB962C8B-B14F-4D97-AF65-F5344CB8AC3E}">
        <p14:creationId xmlns:p14="http://schemas.microsoft.com/office/powerpoint/2010/main" val="2592581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National_Book_Critics_Circle_Award" TargetMode="External"/><Relationship Id="rId3" Type="http://schemas.openxmlformats.org/officeDocument/2006/relationships/hyperlink" Target="https://en.wikipedia.org/wiki/The_New_York_Times_Book_Review" TargetMode="External"/><Relationship Id="rId7" Type="http://schemas.openxmlformats.org/officeDocument/2006/relationships/hyperlink" Target="https://en.wikipedia.org/wiki/Heartland_Priz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Vogue_(magazine)" TargetMode="External"/><Relationship Id="rId5" Type="http://schemas.openxmlformats.org/officeDocument/2006/relationships/hyperlink" Target="https://en.wikipedia.org/wiki/Time_(magazine)" TargetMode="External"/><Relationship Id="rId4" Type="http://schemas.openxmlformats.org/officeDocument/2006/relationships/hyperlink" Target="https://en.wikipedia.org/wiki/Publishers_Weekly" TargetMode="External"/><Relationship Id="rId9" Type="http://schemas.openxmlformats.org/officeDocument/2006/relationships/hyperlink" Target="https://en.wikipedia.org/wiki/Hurston-Wright_Legacy_Award"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F6E6CE-E487-E640-A93E-7C4EFD4C163F}" type="slidenum">
              <a:rPr lang="en-US" smtClean="0"/>
              <a:t>1</a:t>
            </a:fld>
            <a:endParaRPr lang="en-US"/>
          </a:p>
        </p:txBody>
      </p:sp>
    </p:spTree>
    <p:extLst>
      <p:ext uri="{BB962C8B-B14F-4D97-AF65-F5344CB8AC3E}">
        <p14:creationId xmlns:p14="http://schemas.microsoft.com/office/powerpoint/2010/main" val="3878793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 We Reaped named one of the best books of 2013 by </a:t>
            </a:r>
            <a:r>
              <a:rPr lang="en-US" i="1" dirty="0">
                <a:hlinkClick r:id="rId3"/>
              </a:rPr>
              <a:t>The New York Times Book Review</a:t>
            </a:r>
            <a:r>
              <a:rPr lang="en-US" dirty="0"/>
              <a:t>, </a:t>
            </a:r>
            <a:r>
              <a:rPr lang="en-US" i="1" dirty="0">
                <a:hlinkClick r:id="rId4"/>
              </a:rPr>
              <a:t>Publishers Weekly</a:t>
            </a:r>
            <a:r>
              <a:rPr lang="en-US" dirty="0"/>
              <a:t>, </a:t>
            </a:r>
            <a:r>
              <a:rPr lang="en-US" i="1" dirty="0">
                <a:hlinkClick r:id="rId5"/>
              </a:rPr>
              <a:t>Time</a:t>
            </a:r>
            <a:r>
              <a:rPr lang="en-US" dirty="0"/>
              <a:t>, and </a:t>
            </a:r>
            <a:r>
              <a:rPr lang="en-US" i="1" dirty="0">
                <a:hlinkClick r:id="rId6"/>
              </a:rPr>
              <a:t>Vogue</a:t>
            </a:r>
            <a:r>
              <a:rPr lang="en-US" dirty="0"/>
              <a:t>.- also won the </a:t>
            </a:r>
            <a:r>
              <a:rPr lang="en-US" dirty="0">
                <a:hlinkClick r:id="rId7"/>
              </a:rPr>
              <a:t>Heartland Prize</a:t>
            </a:r>
            <a:r>
              <a:rPr lang="en-US" dirty="0"/>
              <a:t> for non-fiction, and was nominated for the </a:t>
            </a:r>
            <a:r>
              <a:rPr lang="en-US" dirty="0">
                <a:hlinkClick r:id="rId8"/>
              </a:rPr>
              <a:t>National Book Critics Circle Award</a:t>
            </a:r>
            <a:r>
              <a:rPr lang="en-US" dirty="0"/>
              <a:t> for Autobiography and the </a:t>
            </a:r>
            <a:r>
              <a:rPr lang="en-US" dirty="0">
                <a:hlinkClick r:id="rId9"/>
              </a:rPr>
              <a:t>Hurston/Wright Legacy Award</a:t>
            </a:r>
            <a:r>
              <a:rPr lang="en-US" dirty="0"/>
              <a:t> for Nonfiction.</a:t>
            </a:r>
          </a:p>
          <a:p>
            <a:endParaRPr lang="en-US" dirty="0"/>
          </a:p>
          <a:p>
            <a:r>
              <a:rPr lang="en-US" dirty="0"/>
              <a:t>Inheritance: An Instant NEW YORK TIMES BESTSELLER A LOS ANGELES TIMES, BOSTON GLOBE, WALL STREET JOURNAL, and NATIONAL INDIE BESTSELLER A BEST BOOK OF THE YEAR according to Elle, Real Simple, and </a:t>
            </a:r>
            <a:r>
              <a:rPr lang="en-US" dirty="0" err="1"/>
              <a:t>Kirkus</a:t>
            </a:r>
            <a:r>
              <a:rPr lang="en-US" dirty="0"/>
              <a:t> Reviews </a:t>
            </a:r>
          </a:p>
        </p:txBody>
      </p:sp>
      <p:sp>
        <p:nvSpPr>
          <p:cNvPr id="4" name="Slide Number Placeholder 3"/>
          <p:cNvSpPr>
            <a:spLocks noGrp="1"/>
          </p:cNvSpPr>
          <p:nvPr>
            <p:ph type="sldNum" sz="quarter" idx="5"/>
          </p:nvPr>
        </p:nvSpPr>
        <p:spPr/>
        <p:txBody>
          <a:bodyPr/>
          <a:lstStyle/>
          <a:p>
            <a:fld id="{6AF6E6CE-E487-E640-A93E-7C4EFD4C163F}" type="slidenum">
              <a:rPr lang="en-US" smtClean="0"/>
              <a:t>2</a:t>
            </a:fld>
            <a:endParaRPr lang="en-US"/>
          </a:p>
        </p:txBody>
      </p:sp>
    </p:spTree>
    <p:extLst>
      <p:ext uri="{BB962C8B-B14F-4D97-AF65-F5344CB8AC3E}">
        <p14:creationId xmlns:p14="http://schemas.microsoft.com/office/powerpoint/2010/main" val="2081981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be you prefer style, voice, structure, style, subject matter, location </a:t>
            </a:r>
          </a:p>
        </p:txBody>
      </p:sp>
      <p:sp>
        <p:nvSpPr>
          <p:cNvPr id="4" name="Slide Number Placeholder 3"/>
          <p:cNvSpPr>
            <a:spLocks noGrp="1"/>
          </p:cNvSpPr>
          <p:nvPr>
            <p:ph type="sldNum" sz="quarter" idx="5"/>
          </p:nvPr>
        </p:nvSpPr>
        <p:spPr/>
        <p:txBody>
          <a:bodyPr/>
          <a:lstStyle/>
          <a:p>
            <a:fld id="{6AF6E6CE-E487-E640-A93E-7C4EFD4C163F}" type="slidenum">
              <a:rPr lang="en-US" smtClean="0"/>
              <a:t>3</a:t>
            </a:fld>
            <a:endParaRPr lang="en-US"/>
          </a:p>
        </p:txBody>
      </p:sp>
    </p:spTree>
    <p:extLst>
      <p:ext uri="{BB962C8B-B14F-4D97-AF65-F5344CB8AC3E}">
        <p14:creationId xmlns:p14="http://schemas.microsoft.com/office/powerpoint/2010/main" val="314567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stories have a beginning, middle and end. Not the whole life. Who the memoirist is at beginning is different at the end. What about you? How to define you at the beginning, vs. you at the end? What events brought you from </a:t>
            </a:r>
            <a:r>
              <a:rPr lang="en-US" dirty="0" err="1"/>
              <a:t>pt</a:t>
            </a:r>
            <a:r>
              <a:rPr lang="en-US" dirty="0"/>
              <a:t> A to </a:t>
            </a:r>
            <a:r>
              <a:rPr lang="en-US" dirty="0" err="1"/>
              <a:t>pt</a:t>
            </a:r>
            <a:r>
              <a:rPr lang="en-US" dirty="0"/>
              <a:t> B? how to tell reader in way for them to get you. Story came to Ward this way. </a:t>
            </a:r>
          </a:p>
          <a:p>
            <a:r>
              <a:rPr lang="en-US" dirty="0"/>
              <a:t>Essay seed for the book, waited 5 more years. Too close to the material. Struggling through grief. Enough time passed to revisit events to think about choices made and find meaning in that. Time helped. </a:t>
            </a:r>
          </a:p>
        </p:txBody>
      </p:sp>
      <p:sp>
        <p:nvSpPr>
          <p:cNvPr id="4" name="Slide Number Placeholder 3"/>
          <p:cNvSpPr>
            <a:spLocks noGrp="1"/>
          </p:cNvSpPr>
          <p:nvPr>
            <p:ph type="sldNum" sz="quarter" idx="5"/>
          </p:nvPr>
        </p:nvSpPr>
        <p:spPr/>
        <p:txBody>
          <a:bodyPr/>
          <a:lstStyle/>
          <a:p>
            <a:fld id="{6AF6E6CE-E487-E640-A93E-7C4EFD4C163F}" type="slidenum">
              <a:rPr lang="en-US" smtClean="0"/>
              <a:t>4</a:t>
            </a:fld>
            <a:endParaRPr lang="en-US"/>
          </a:p>
        </p:txBody>
      </p:sp>
    </p:spTree>
    <p:extLst>
      <p:ext uri="{BB962C8B-B14F-4D97-AF65-F5344CB8AC3E}">
        <p14:creationId xmlns:p14="http://schemas.microsoft.com/office/powerpoint/2010/main" val="2629234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stories have a beginning, middle and end. Not the whole life. Who the memoirist is at beginning is different at the end. What about you? How to define you at the beginning, vs. you at the end? What events brought you from </a:t>
            </a:r>
            <a:r>
              <a:rPr lang="en-US" dirty="0" err="1"/>
              <a:t>pt</a:t>
            </a:r>
            <a:r>
              <a:rPr lang="en-US" dirty="0"/>
              <a:t> A to </a:t>
            </a:r>
            <a:r>
              <a:rPr lang="en-US" dirty="0" err="1"/>
              <a:t>pt</a:t>
            </a:r>
            <a:r>
              <a:rPr lang="en-US" dirty="0"/>
              <a:t> B? how to tell reader in way for them to get you. Story came to Ward this way. </a:t>
            </a:r>
          </a:p>
          <a:p>
            <a:r>
              <a:rPr lang="en-US" dirty="0"/>
              <a:t>Essay seed for the book, waited 5 more years. Too close to the material. Struggling through grief. Enough time passed to revisit events to think about choices made and find meaning in that. Time helped. </a:t>
            </a:r>
          </a:p>
        </p:txBody>
      </p:sp>
      <p:sp>
        <p:nvSpPr>
          <p:cNvPr id="4" name="Slide Number Placeholder 3"/>
          <p:cNvSpPr>
            <a:spLocks noGrp="1"/>
          </p:cNvSpPr>
          <p:nvPr>
            <p:ph type="sldNum" sz="quarter" idx="5"/>
          </p:nvPr>
        </p:nvSpPr>
        <p:spPr/>
        <p:txBody>
          <a:bodyPr/>
          <a:lstStyle/>
          <a:p>
            <a:fld id="{6AF6E6CE-E487-E640-A93E-7C4EFD4C163F}" type="slidenum">
              <a:rPr lang="en-US" smtClean="0"/>
              <a:t>5</a:t>
            </a:fld>
            <a:endParaRPr lang="en-US"/>
          </a:p>
        </p:txBody>
      </p:sp>
    </p:spTree>
    <p:extLst>
      <p:ext uri="{BB962C8B-B14F-4D97-AF65-F5344CB8AC3E}">
        <p14:creationId xmlns:p14="http://schemas.microsoft.com/office/powerpoint/2010/main" val="1269075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F6E6CE-E487-E640-A93E-7C4EFD4C163F}" type="slidenum">
              <a:rPr lang="en-US" smtClean="0"/>
              <a:t>7</a:t>
            </a:fld>
            <a:endParaRPr lang="en-US"/>
          </a:p>
        </p:txBody>
      </p:sp>
    </p:spTree>
    <p:extLst>
      <p:ext uri="{BB962C8B-B14F-4D97-AF65-F5344CB8AC3E}">
        <p14:creationId xmlns:p14="http://schemas.microsoft.com/office/powerpoint/2010/main" val="22994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DDA51639-B2D6-4652-B8C3-1B4C224A7BAF}" type="datetimeFigureOut">
              <a:rPr lang="en-US" smtClean="0"/>
              <a:t>12/10/20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72740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12/10/20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169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12/10/20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147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12/10/20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361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C44961B7-6B89-48AB-966F-622E2788EECC}" type="datetimeFigureOut">
              <a:rPr lang="en-US" smtClean="0"/>
              <a:t>12/10/20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10088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12/10/20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217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12/10/20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609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12/10/20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0897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12/10/20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47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smtClean="0"/>
              <a:t>12/10/20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200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B334A90-EB03-42F3-8859-2C2B2724C058}" type="datetimeFigureOut">
              <a:rPr lang="en-US" smtClean="0"/>
              <a:t>12/10/20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848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smtClean="0"/>
              <a:t>12/10/20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12545033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pic>
        <p:nvPicPr>
          <p:cNvPr id="5" name="Picture 4" descr="40364332">
            <a:extLst>
              <a:ext uri="{FF2B5EF4-FFF2-40B4-BE49-F238E27FC236}">
                <a16:creationId xmlns:a16="http://schemas.microsoft.com/office/drawing/2014/main" id="{235ABEE2-991F-3F45-852D-67BE7E333D34}"/>
              </a:ext>
            </a:extLst>
          </p:cNvPr>
          <p:cNvPicPr>
            <a:picLocks noChangeAspect="1" noChangeArrowheads="1"/>
          </p:cNvPicPr>
          <p:nvPr/>
        </p:nvPicPr>
        <p:blipFill rotWithShape="1">
          <a:blip r:embed="rId3">
            <a:alphaModFix amt="45000"/>
            <a:extLst>
              <a:ext uri="{28A0092B-C50C-407E-A947-70E740481C1C}">
                <a14:useLocalDpi xmlns:a14="http://schemas.microsoft.com/office/drawing/2010/main" val="0"/>
              </a:ext>
            </a:extLst>
          </a:blip>
          <a:srcRect t="12984" r="-1" b="11641"/>
          <a:stretch/>
        </p:blipFill>
        <p:spPr bwMode="auto">
          <a:xfrm>
            <a:off x="90310" y="10"/>
            <a:ext cx="6095995" cy="685799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17286683">
            <a:extLst>
              <a:ext uri="{FF2B5EF4-FFF2-40B4-BE49-F238E27FC236}">
                <a16:creationId xmlns:a16="http://schemas.microsoft.com/office/drawing/2014/main" id="{77DEA5CD-5102-7848-8B3E-29135A353D59}"/>
              </a:ext>
            </a:extLst>
          </p:cNvPr>
          <p:cNvPicPr>
            <a:picLocks noChangeAspect="1" noChangeArrowheads="1"/>
          </p:cNvPicPr>
          <p:nvPr/>
        </p:nvPicPr>
        <p:blipFill rotWithShape="1">
          <a:blip r:embed="rId4">
            <a:alphaModFix amt="45000"/>
            <a:extLst>
              <a:ext uri="{28A0092B-C50C-407E-A947-70E740481C1C}">
                <a14:useLocalDpi xmlns:a14="http://schemas.microsoft.com/office/drawing/2010/main" val="0"/>
              </a:ext>
            </a:extLst>
          </a:blip>
          <a:srcRect t="6343" r="-2" b="17436"/>
          <a:stretch/>
        </p:blipFill>
        <p:spPr bwMode="auto">
          <a:xfrm>
            <a:off x="6095998" y="10"/>
            <a:ext cx="6096001" cy="685799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a:extLst>
              <a:ext uri="{FF2B5EF4-FFF2-40B4-BE49-F238E27FC236}">
                <a16:creationId xmlns:a16="http://schemas.microsoft.com/office/drawing/2014/main" id="{B6DC21CD-07AF-6042-84FC-F5384F0EF516}"/>
              </a:ext>
            </a:extLst>
          </p:cNvPr>
          <p:cNvSpPr>
            <a:spLocks noGrp="1"/>
          </p:cNvSpPr>
          <p:nvPr>
            <p:ph type="ctrTitle"/>
          </p:nvPr>
        </p:nvSpPr>
        <p:spPr>
          <a:xfrm>
            <a:off x="1769532" y="2091263"/>
            <a:ext cx="8652938" cy="2461504"/>
          </a:xfrm>
        </p:spPr>
        <p:txBody>
          <a:bodyPr>
            <a:normAutofit fontScale="90000"/>
          </a:bodyPr>
          <a:lstStyle/>
          <a:p>
            <a:pPr algn="l"/>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r>
              <a:rPr lang="en-US" sz="4400" dirty="0"/>
              <a:t>Writing Memoir</a:t>
            </a:r>
            <a:br>
              <a:rPr lang="en-US" sz="1800" dirty="0"/>
            </a:br>
            <a:br>
              <a:rPr lang="en-US" sz="1800" dirty="0"/>
            </a:br>
            <a:r>
              <a:rPr lang="en-US" sz="1800" dirty="0"/>
              <a:t> </a:t>
            </a:r>
            <a:br>
              <a:rPr lang="en-US" sz="1800" dirty="0"/>
            </a:br>
            <a:r>
              <a:rPr lang="en-US" sz="2200" dirty="0"/>
              <a:t>Tools, Tips, &amp;                      </a:t>
            </a:r>
            <a:br>
              <a:rPr lang="en-US" sz="1800" dirty="0"/>
            </a:br>
            <a:br>
              <a:rPr lang="en-US" sz="1800" b="1" dirty="0"/>
            </a:br>
            <a:br>
              <a:rPr lang="en-US" sz="1800" b="1" dirty="0"/>
            </a:br>
            <a:br>
              <a:rPr lang="en-US" sz="1800" cap="none" dirty="0"/>
            </a:br>
            <a:endParaRPr lang="en-US" sz="1800" cap="none" dirty="0"/>
          </a:p>
        </p:txBody>
      </p:sp>
      <p:sp>
        <p:nvSpPr>
          <p:cNvPr id="3" name="Subtitle 2">
            <a:extLst>
              <a:ext uri="{FF2B5EF4-FFF2-40B4-BE49-F238E27FC236}">
                <a16:creationId xmlns:a16="http://schemas.microsoft.com/office/drawing/2014/main" id="{DF568F1C-46E7-174A-8347-2CCB6B876DA9}"/>
              </a:ext>
            </a:extLst>
          </p:cNvPr>
          <p:cNvSpPr>
            <a:spLocks noGrp="1"/>
          </p:cNvSpPr>
          <p:nvPr>
            <p:ph type="subTitle" idx="1"/>
          </p:nvPr>
        </p:nvSpPr>
        <p:spPr>
          <a:xfrm>
            <a:off x="1769532" y="4552767"/>
            <a:ext cx="8655200" cy="679648"/>
          </a:xfrm>
        </p:spPr>
        <p:txBody>
          <a:bodyPr>
            <a:noAutofit/>
          </a:bodyPr>
          <a:lstStyle/>
          <a:p>
            <a:pPr algn="r">
              <a:lnSpc>
                <a:spcPct val="90000"/>
              </a:lnSpc>
              <a:spcAft>
                <a:spcPts val="600"/>
              </a:spcAft>
            </a:pPr>
            <a:r>
              <a:rPr lang="en-US" sz="2000" dirty="0">
                <a:solidFill>
                  <a:schemeClr val="tx1"/>
                </a:solidFill>
              </a:rPr>
              <a:t>with Kate St. Vincent </a:t>
            </a:r>
            <a:r>
              <a:rPr lang="en-US" sz="2000" dirty="0" err="1">
                <a:solidFill>
                  <a:schemeClr val="tx1"/>
                </a:solidFill>
              </a:rPr>
              <a:t>Vogl</a:t>
            </a:r>
            <a:endParaRPr lang="en-US" sz="2000" dirty="0">
              <a:solidFill>
                <a:schemeClr val="tx1"/>
              </a:solidFill>
            </a:endParaRPr>
          </a:p>
          <a:p>
            <a:pPr algn="r">
              <a:lnSpc>
                <a:spcPct val="90000"/>
              </a:lnSpc>
              <a:spcAft>
                <a:spcPts val="600"/>
              </a:spcAft>
            </a:pPr>
            <a:r>
              <a:rPr lang="en-US" sz="2000" dirty="0" err="1">
                <a:solidFill>
                  <a:schemeClr val="tx1"/>
                </a:solidFill>
              </a:rPr>
              <a:t>www.katevogl.com</a:t>
            </a:r>
            <a:endParaRPr lang="en-US" sz="2000" dirty="0">
              <a:solidFill>
                <a:schemeClr val="tx1"/>
              </a:solidFill>
            </a:endParaRPr>
          </a:p>
        </p:txBody>
      </p:sp>
      <p:sp>
        <p:nvSpPr>
          <p:cNvPr id="23" name="Rectangle 2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pic>
        <p:nvPicPr>
          <p:cNvPr id="16" name="Picture 2" descr="Art Inspiration Sticker by Folkuniversitetet for iOS &amp; Android | GIPHY">
            <a:extLst>
              <a:ext uri="{FF2B5EF4-FFF2-40B4-BE49-F238E27FC236}">
                <a16:creationId xmlns:a16="http://schemas.microsoft.com/office/drawing/2014/main" id="{B9B0E629-6FC5-354A-81D0-9AD9F0D70F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5253" y="3429000"/>
            <a:ext cx="3116913" cy="1427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8400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99C10-C7F9-BD48-9952-FAE0EE6C053F}"/>
              </a:ext>
            </a:extLst>
          </p:cNvPr>
          <p:cNvSpPr>
            <a:spLocks noGrp="1"/>
          </p:cNvSpPr>
          <p:nvPr>
            <p:ph type="title"/>
          </p:nvPr>
        </p:nvSpPr>
        <p:spPr/>
        <p:txBody>
          <a:bodyPr>
            <a:normAutofit/>
          </a:bodyPr>
          <a:lstStyle/>
          <a:p>
            <a:r>
              <a:rPr lang="en-US" dirty="0"/>
              <a:t>What to Consider Before and After</a:t>
            </a:r>
          </a:p>
        </p:txBody>
      </p:sp>
      <p:sp>
        <p:nvSpPr>
          <p:cNvPr id="3" name="Content Placeholder 2">
            <a:extLst>
              <a:ext uri="{FF2B5EF4-FFF2-40B4-BE49-F238E27FC236}">
                <a16:creationId xmlns:a16="http://schemas.microsoft.com/office/drawing/2014/main" id="{83F52964-6230-2147-BDE9-256DC83B32E1}"/>
              </a:ext>
            </a:extLst>
          </p:cNvPr>
          <p:cNvSpPr>
            <a:spLocks noGrp="1"/>
          </p:cNvSpPr>
          <p:nvPr>
            <p:ph idx="1"/>
          </p:nvPr>
        </p:nvSpPr>
        <p:spPr/>
        <p:txBody>
          <a:bodyPr>
            <a:normAutofit/>
          </a:bodyPr>
          <a:lstStyle/>
          <a:p>
            <a:r>
              <a:rPr lang="en-US" sz="2200" dirty="0"/>
              <a:t>What’s your motive? (Don’t tell to tattle, tell to show how to struggle through)</a:t>
            </a:r>
          </a:p>
          <a:p>
            <a:pPr marL="0" indent="0">
              <a:buNone/>
            </a:pPr>
            <a:endParaRPr lang="en-US" sz="2200" dirty="0"/>
          </a:p>
          <a:p>
            <a:r>
              <a:rPr lang="en-US" sz="2200" dirty="0"/>
              <a:t>What are your standards of telling?</a:t>
            </a:r>
          </a:p>
          <a:p>
            <a:endParaRPr lang="en-US" sz="2200" dirty="0"/>
          </a:p>
          <a:p>
            <a:r>
              <a:rPr lang="en-US" sz="2200" dirty="0"/>
              <a:t>How and when will you notify those included in your story?</a:t>
            </a:r>
          </a:p>
          <a:p>
            <a:endParaRPr lang="en-US" sz="2200" dirty="0"/>
          </a:p>
          <a:p>
            <a:r>
              <a:rPr lang="en-US" sz="2200" dirty="0"/>
              <a:t>What’s more important – the story or the relationship?</a:t>
            </a:r>
          </a:p>
          <a:p>
            <a:endParaRPr lang="en-US" sz="2200" dirty="0"/>
          </a:p>
          <a:p>
            <a:endParaRPr lang="en-US" dirty="0"/>
          </a:p>
        </p:txBody>
      </p:sp>
    </p:spTree>
    <p:extLst>
      <p:ext uri="{BB962C8B-B14F-4D97-AF65-F5344CB8AC3E}">
        <p14:creationId xmlns:p14="http://schemas.microsoft.com/office/powerpoint/2010/main" val="136987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56BCC-0650-0545-8D84-7D94F4F57F50}"/>
              </a:ext>
            </a:extLst>
          </p:cNvPr>
          <p:cNvSpPr>
            <a:spLocks noGrp="1"/>
          </p:cNvSpPr>
          <p:nvPr>
            <p:ph type="title"/>
          </p:nvPr>
        </p:nvSpPr>
        <p:spPr/>
        <p:txBody>
          <a:bodyPr/>
          <a:lstStyle/>
          <a:p>
            <a:r>
              <a:rPr lang="en-US" dirty="0"/>
              <a:t>Trying to Remember it All</a:t>
            </a:r>
          </a:p>
        </p:txBody>
      </p:sp>
      <p:sp>
        <p:nvSpPr>
          <p:cNvPr id="3" name="Content Placeholder 2">
            <a:extLst>
              <a:ext uri="{FF2B5EF4-FFF2-40B4-BE49-F238E27FC236}">
                <a16:creationId xmlns:a16="http://schemas.microsoft.com/office/drawing/2014/main" id="{EACC44A0-CAF6-3A45-ADAD-24CC25127921}"/>
              </a:ext>
            </a:extLst>
          </p:cNvPr>
          <p:cNvSpPr>
            <a:spLocks noGrp="1"/>
          </p:cNvSpPr>
          <p:nvPr>
            <p:ph idx="1"/>
          </p:nvPr>
        </p:nvSpPr>
        <p:spPr/>
        <p:txBody>
          <a:bodyPr>
            <a:normAutofit/>
          </a:bodyPr>
          <a:lstStyle/>
          <a:p>
            <a:r>
              <a:rPr lang="en-US" sz="2800" dirty="0"/>
              <a:t>Times/Events</a:t>
            </a:r>
          </a:p>
          <a:p>
            <a:r>
              <a:rPr lang="en-US" sz="2800" dirty="0"/>
              <a:t>People</a:t>
            </a:r>
          </a:p>
          <a:p>
            <a:r>
              <a:rPr lang="en-US" sz="2800" dirty="0"/>
              <a:t>Places</a:t>
            </a:r>
          </a:p>
          <a:p>
            <a:r>
              <a:rPr lang="en-US" sz="2800" dirty="0"/>
              <a:t>Things</a:t>
            </a:r>
          </a:p>
        </p:txBody>
      </p:sp>
    </p:spTree>
    <p:extLst>
      <p:ext uri="{BB962C8B-B14F-4D97-AF65-F5344CB8AC3E}">
        <p14:creationId xmlns:p14="http://schemas.microsoft.com/office/powerpoint/2010/main" val="1360673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92F6-1688-1044-A59C-9A91BEB10C13}"/>
              </a:ext>
            </a:extLst>
          </p:cNvPr>
          <p:cNvSpPr>
            <a:spLocks noGrp="1"/>
          </p:cNvSpPr>
          <p:nvPr>
            <p:ph type="title"/>
          </p:nvPr>
        </p:nvSpPr>
        <p:spPr/>
        <p:txBody>
          <a:bodyPr/>
          <a:lstStyle/>
          <a:p>
            <a:r>
              <a:rPr lang="en-US" dirty="0"/>
              <a:t>About Time</a:t>
            </a:r>
          </a:p>
        </p:txBody>
      </p:sp>
      <p:sp>
        <p:nvSpPr>
          <p:cNvPr id="3" name="Content Placeholder 2">
            <a:extLst>
              <a:ext uri="{FF2B5EF4-FFF2-40B4-BE49-F238E27FC236}">
                <a16:creationId xmlns:a16="http://schemas.microsoft.com/office/drawing/2014/main" id="{97EE3783-643A-0A48-898B-6C65F9B9738D}"/>
              </a:ext>
            </a:extLst>
          </p:cNvPr>
          <p:cNvSpPr>
            <a:spLocks noGrp="1"/>
          </p:cNvSpPr>
          <p:nvPr>
            <p:ph idx="1"/>
          </p:nvPr>
        </p:nvSpPr>
        <p:spPr/>
        <p:txBody>
          <a:bodyPr/>
          <a:lstStyle/>
          <a:p>
            <a:r>
              <a:rPr lang="en-US" dirty="0"/>
              <a:t>What events will you include? </a:t>
            </a:r>
          </a:p>
          <a:p>
            <a:r>
              <a:rPr lang="en-US" dirty="0"/>
              <a:t>Which connect best with your attitude and arc (overall narrative)?</a:t>
            </a:r>
          </a:p>
          <a:p>
            <a:r>
              <a:rPr lang="en-US" dirty="0"/>
              <a:t>Which particular slices of time represent the larger life lived?</a:t>
            </a:r>
          </a:p>
          <a:p>
            <a:r>
              <a:rPr lang="en-US" dirty="0"/>
              <a:t>What else was happening then––in your life and in the world?</a:t>
            </a:r>
          </a:p>
          <a:p>
            <a:r>
              <a:rPr lang="en-US" dirty="0"/>
              <a:t>How are events connected?</a:t>
            </a:r>
          </a:p>
          <a:p>
            <a:endParaRPr lang="en-US" dirty="0"/>
          </a:p>
        </p:txBody>
      </p:sp>
    </p:spTree>
    <p:extLst>
      <p:ext uri="{BB962C8B-B14F-4D97-AF65-F5344CB8AC3E}">
        <p14:creationId xmlns:p14="http://schemas.microsoft.com/office/powerpoint/2010/main" val="338382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E407F-C9E6-A947-BAE0-4C80EFFE63D4}"/>
              </a:ext>
            </a:extLst>
          </p:cNvPr>
          <p:cNvSpPr>
            <a:spLocks noGrp="1"/>
          </p:cNvSpPr>
          <p:nvPr>
            <p:ph type="title"/>
          </p:nvPr>
        </p:nvSpPr>
        <p:spPr/>
        <p:txBody>
          <a:bodyPr>
            <a:noAutofit/>
          </a:bodyPr>
          <a:lstStyle/>
          <a:p>
            <a:r>
              <a:rPr lang="en-US" sz="3600" dirty="0"/>
              <a:t>How should reader receive </a:t>
            </a:r>
            <a:br>
              <a:rPr lang="en-US" sz="3600" dirty="0"/>
            </a:br>
            <a:r>
              <a:rPr lang="en-US" sz="3600" dirty="0"/>
              <a:t>your most important moments?</a:t>
            </a:r>
          </a:p>
        </p:txBody>
      </p:sp>
      <p:sp>
        <p:nvSpPr>
          <p:cNvPr id="3" name="Content Placeholder 2">
            <a:extLst>
              <a:ext uri="{FF2B5EF4-FFF2-40B4-BE49-F238E27FC236}">
                <a16:creationId xmlns:a16="http://schemas.microsoft.com/office/drawing/2014/main" id="{E0890798-DE0A-1D4B-BB5E-73937B06A6C5}"/>
              </a:ext>
            </a:extLst>
          </p:cNvPr>
          <p:cNvSpPr>
            <a:spLocks noGrp="1"/>
          </p:cNvSpPr>
          <p:nvPr>
            <p:ph idx="1"/>
          </p:nvPr>
        </p:nvSpPr>
        <p:spPr/>
        <p:txBody>
          <a:bodyPr>
            <a:normAutofit/>
          </a:bodyPr>
          <a:lstStyle/>
          <a:p>
            <a:pPr marL="0" indent="0">
              <a:buNone/>
            </a:pPr>
            <a:r>
              <a:rPr lang="en-US" u="sng" dirty="0"/>
              <a:t>Scene vs. Essay</a:t>
            </a:r>
          </a:p>
          <a:p>
            <a:pPr marL="0" indent="0">
              <a:buNone/>
            </a:pPr>
            <a:r>
              <a:rPr lang="en-US" dirty="0"/>
              <a:t>Scene explores a moment </a:t>
            </a:r>
          </a:p>
          <a:p>
            <a:pPr marL="0" indent="0">
              <a:buNone/>
            </a:pPr>
            <a:r>
              <a:rPr lang="en-US" dirty="0"/>
              <a:t>	(See Shapiro’s Chapter 4, pp. 14-17; See Ward, pp. 14-16)</a:t>
            </a:r>
          </a:p>
          <a:p>
            <a:pPr marL="0" indent="0">
              <a:buNone/>
            </a:pPr>
            <a:r>
              <a:rPr lang="en-US" dirty="0"/>
              <a:t>For a scene to be complete:</a:t>
            </a:r>
          </a:p>
          <a:p>
            <a:pPr marL="0" indent="0">
              <a:buNone/>
            </a:pPr>
            <a:r>
              <a:rPr lang="en-US" dirty="0"/>
              <a:t>	Show </a:t>
            </a:r>
            <a:r>
              <a:rPr lang="en-US" i="1" dirty="0"/>
              <a:t>yourself</a:t>
            </a:r>
            <a:r>
              <a:rPr lang="en-US" dirty="0"/>
              <a:t>  (or imagining another) in a particular </a:t>
            </a:r>
            <a:r>
              <a:rPr lang="en-US" i="1" dirty="0"/>
              <a:t>place</a:t>
            </a:r>
            <a:r>
              <a:rPr lang="en-US" dirty="0"/>
              <a:t> in a particular </a:t>
            </a:r>
            <a:r>
              <a:rPr lang="en-US" i="1" dirty="0"/>
              <a:t>moment</a:t>
            </a:r>
            <a:r>
              <a:rPr lang="en-US" dirty="0"/>
              <a:t> in time</a:t>
            </a:r>
          </a:p>
          <a:p>
            <a:pPr marL="0" indent="0">
              <a:buNone/>
            </a:pPr>
            <a:r>
              <a:rPr lang="en-US" dirty="0"/>
              <a:t>	   </a:t>
            </a:r>
            <a:r>
              <a:rPr lang="en-US" i="1" dirty="0"/>
              <a:t>Doing</a:t>
            </a:r>
            <a:r>
              <a:rPr lang="en-US" dirty="0"/>
              <a:t> </a:t>
            </a:r>
            <a:r>
              <a:rPr lang="en-US" i="1" dirty="0"/>
              <a:t>or saying </a:t>
            </a:r>
            <a:r>
              <a:rPr lang="en-US" dirty="0"/>
              <a:t>something that’s hard, </a:t>
            </a:r>
            <a:r>
              <a:rPr lang="en-US" i="1" dirty="0"/>
              <a:t>with someone </a:t>
            </a:r>
            <a:r>
              <a:rPr lang="en-US" dirty="0"/>
              <a:t>who makes it even harder</a:t>
            </a:r>
          </a:p>
          <a:p>
            <a:pPr marL="0" indent="0">
              <a:buNone/>
            </a:pPr>
            <a:endParaRPr lang="en-US" dirty="0"/>
          </a:p>
          <a:p>
            <a:pPr marL="0" indent="0">
              <a:buNone/>
            </a:pPr>
            <a:r>
              <a:rPr lang="en-US" dirty="0"/>
              <a:t>Essay explores an idea </a:t>
            </a:r>
          </a:p>
          <a:p>
            <a:pPr marL="0" indent="0">
              <a:buNone/>
            </a:pPr>
            <a:r>
              <a:rPr lang="en-US" dirty="0"/>
              <a:t>	See Shapiro’s Chapter 38, Shapiro – pp. 176-179 </a:t>
            </a:r>
          </a:p>
          <a:p>
            <a:pPr marL="0" indent="0">
              <a:buNone/>
            </a:pPr>
            <a:r>
              <a:rPr lang="en-US" dirty="0"/>
              <a:t>	Ward is mostly in scene and summary, but see her pp. 236-237</a:t>
            </a:r>
          </a:p>
          <a:p>
            <a:endParaRPr lang="en-US" dirty="0"/>
          </a:p>
        </p:txBody>
      </p:sp>
    </p:spTree>
    <p:extLst>
      <p:ext uri="{BB962C8B-B14F-4D97-AF65-F5344CB8AC3E}">
        <p14:creationId xmlns:p14="http://schemas.microsoft.com/office/powerpoint/2010/main" val="258279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E591-4795-5A40-BD98-77B24EF5C8BB}"/>
              </a:ext>
            </a:extLst>
          </p:cNvPr>
          <p:cNvSpPr>
            <a:spLocks noGrp="1"/>
          </p:cNvSpPr>
          <p:nvPr>
            <p:ph type="title"/>
          </p:nvPr>
        </p:nvSpPr>
        <p:spPr/>
        <p:txBody>
          <a:bodyPr/>
          <a:lstStyle/>
          <a:p>
            <a:r>
              <a:rPr lang="en-US" dirty="0"/>
              <a:t>About Places</a:t>
            </a:r>
          </a:p>
        </p:txBody>
      </p:sp>
      <p:sp>
        <p:nvSpPr>
          <p:cNvPr id="3" name="Content Placeholder 2">
            <a:extLst>
              <a:ext uri="{FF2B5EF4-FFF2-40B4-BE49-F238E27FC236}">
                <a16:creationId xmlns:a16="http://schemas.microsoft.com/office/drawing/2014/main" id="{5EBC0669-3C23-FE49-8476-8083037953E3}"/>
              </a:ext>
            </a:extLst>
          </p:cNvPr>
          <p:cNvSpPr>
            <a:spLocks noGrp="1"/>
          </p:cNvSpPr>
          <p:nvPr>
            <p:ph idx="1"/>
          </p:nvPr>
        </p:nvSpPr>
        <p:spPr/>
        <p:txBody>
          <a:bodyPr/>
          <a:lstStyle/>
          <a:p>
            <a:pPr marL="0" indent="0">
              <a:buNone/>
            </a:pPr>
            <a:r>
              <a:rPr lang="en-US" sz="2400" dirty="0"/>
              <a:t>Work from outside in, how you move through the place</a:t>
            </a:r>
          </a:p>
          <a:p>
            <a:pPr marL="0" indent="0">
              <a:buNone/>
            </a:pPr>
            <a:r>
              <a:rPr lang="en-US" sz="2400" dirty="0"/>
              <a:t>	-Picture/remember what room was like </a:t>
            </a:r>
          </a:p>
          <a:p>
            <a:pPr marL="0" indent="0">
              <a:buNone/>
            </a:pPr>
            <a:r>
              <a:rPr lang="en-US" sz="2400" dirty="0"/>
              <a:t>		where key events played out</a:t>
            </a:r>
          </a:p>
          <a:p>
            <a:pPr marL="0" indent="0">
              <a:buNone/>
            </a:pPr>
            <a:r>
              <a:rPr lang="en-US" sz="2400" dirty="0"/>
              <a:t>	-List all things present in the room</a:t>
            </a:r>
          </a:p>
          <a:p>
            <a:pPr marL="0" indent="0">
              <a:buNone/>
            </a:pPr>
            <a:r>
              <a:rPr lang="en-US" sz="2400" dirty="0"/>
              <a:t>		Include all senses</a:t>
            </a:r>
          </a:p>
          <a:p>
            <a:pPr marL="0" indent="0">
              <a:buNone/>
            </a:pPr>
            <a:r>
              <a:rPr lang="en-US" sz="2400" dirty="0"/>
              <a:t>			––capture especially texture, sound, smell</a:t>
            </a:r>
          </a:p>
          <a:p>
            <a:endParaRPr lang="en-US" dirty="0"/>
          </a:p>
        </p:txBody>
      </p:sp>
    </p:spTree>
    <p:extLst>
      <p:ext uri="{BB962C8B-B14F-4D97-AF65-F5344CB8AC3E}">
        <p14:creationId xmlns:p14="http://schemas.microsoft.com/office/powerpoint/2010/main" val="260166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FBE0-D5A1-6745-904A-5C90B7AD8B26}"/>
              </a:ext>
            </a:extLst>
          </p:cNvPr>
          <p:cNvSpPr>
            <a:spLocks noGrp="1"/>
          </p:cNvSpPr>
          <p:nvPr>
            <p:ph type="title"/>
          </p:nvPr>
        </p:nvSpPr>
        <p:spPr/>
        <p:txBody>
          <a:bodyPr/>
          <a:lstStyle/>
          <a:p>
            <a:r>
              <a:rPr lang="en-US" dirty="0"/>
              <a:t>About People</a:t>
            </a:r>
          </a:p>
        </p:txBody>
      </p:sp>
      <p:sp>
        <p:nvSpPr>
          <p:cNvPr id="3" name="Content Placeholder 2">
            <a:extLst>
              <a:ext uri="{FF2B5EF4-FFF2-40B4-BE49-F238E27FC236}">
                <a16:creationId xmlns:a16="http://schemas.microsoft.com/office/drawing/2014/main" id="{6940E6F1-DA0E-5442-9076-E494D3E6831C}"/>
              </a:ext>
            </a:extLst>
          </p:cNvPr>
          <p:cNvSpPr>
            <a:spLocks noGrp="1"/>
          </p:cNvSpPr>
          <p:nvPr>
            <p:ph idx="1"/>
          </p:nvPr>
        </p:nvSpPr>
        <p:spPr/>
        <p:txBody>
          <a:bodyPr>
            <a:normAutofit/>
          </a:bodyPr>
          <a:lstStyle/>
          <a:p>
            <a:r>
              <a:rPr lang="en-US" sz="2000" dirty="0"/>
              <a:t>Who have been the people who changed you?</a:t>
            </a:r>
          </a:p>
          <a:p>
            <a:r>
              <a:rPr lang="en-US" sz="2000" dirty="0"/>
              <a:t>What do readers (strangers) need to know to pick them out of a crowd?</a:t>
            </a:r>
          </a:p>
          <a:p>
            <a:pPr marL="274320" lvl="1" indent="0">
              <a:buNone/>
            </a:pPr>
            <a:r>
              <a:rPr lang="en-US" sz="2000" dirty="0"/>
              <a:t>What will they see about them once they get closer?</a:t>
            </a:r>
          </a:p>
          <a:p>
            <a:pPr marL="0" indent="0">
              <a:buNone/>
            </a:pPr>
            <a:r>
              <a:rPr lang="en-US" sz="2000" dirty="0"/>
              <a:t>	-Remember what they say, how they say it</a:t>
            </a:r>
          </a:p>
          <a:p>
            <a:pPr marL="0" indent="0">
              <a:buNone/>
            </a:pPr>
            <a:r>
              <a:rPr lang="en-US" sz="2000" dirty="0"/>
              <a:t>	-Remember what they do, how they do it</a:t>
            </a:r>
          </a:p>
          <a:p>
            <a:pPr marL="0" indent="0">
              <a:buNone/>
            </a:pPr>
            <a:r>
              <a:rPr lang="en-US" sz="2000" dirty="0"/>
              <a:t>	-Most significant moments shared with you</a:t>
            </a:r>
          </a:p>
          <a:p>
            <a:pPr marL="0" indent="0">
              <a:buNone/>
            </a:pPr>
            <a:r>
              <a:rPr lang="en-US" sz="2000" dirty="0"/>
              <a:t>		What moments shared show how they changed who you are </a:t>
            </a:r>
          </a:p>
        </p:txBody>
      </p:sp>
    </p:spTree>
    <p:extLst>
      <p:ext uri="{BB962C8B-B14F-4D97-AF65-F5344CB8AC3E}">
        <p14:creationId xmlns:p14="http://schemas.microsoft.com/office/powerpoint/2010/main" val="44236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A075-6400-424A-B09F-B1B775A63C1F}"/>
              </a:ext>
            </a:extLst>
          </p:cNvPr>
          <p:cNvSpPr>
            <a:spLocks noGrp="1"/>
          </p:cNvSpPr>
          <p:nvPr>
            <p:ph type="title"/>
          </p:nvPr>
        </p:nvSpPr>
        <p:spPr/>
        <p:txBody>
          <a:bodyPr/>
          <a:lstStyle/>
          <a:p>
            <a:r>
              <a:rPr lang="en-US" dirty="0"/>
              <a:t>About Things</a:t>
            </a:r>
          </a:p>
        </p:txBody>
      </p:sp>
      <p:sp>
        <p:nvSpPr>
          <p:cNvPr id="3" name="Content Placeholder 2">
            <a:extLst>
              <a:ext uri="{FF2B5EF4-FFF2-40B4-BE49-F238E27FC236}">
                <a16:creationId xmlns:a16="http://schemas.microsoft.com/office/drawing/2014/main" id="{03A8AFD3-2147-2548-8025-3D972A82C525}"/>
              </a:ext>
            </a:extLst>
          </p:cNvPr>
          <p:cNvSpPr>
            <a:spLocks noGrp="1"/>
          </p:cNvSpPr>
          <p:nvPr>
            <p:ph idx="1"/>
          </p:nvPr>
        </p:nvSpPr>
        <p:spPr/>
        <p:txBody>
          <a:bodyPr/>
          <a:lstStyle/>
          <a:p>
            <a:r>
              <a:rPr lang="en-US" sz="2000" dirty="0"/>
              <a:t>How do Shapiro and Ward bring still photos to life in their opening pages?</a:t>
            </a:r>
          </a:p>
          <a:p>
            <a:endParaRPr lang="en-US" sz="2000" dirty="0"/>
          </a:p>
          <a:p>
            <a:r>
              <a:rPr lang="en-US" sz="2000" dirty="0"/>
              <a:t>What props from your life are essential to your story? </a:t>
            </a:r>
          </a:p>
          <a:p>
            <a:endParaRPr lang="en-US" sz="2000" dirty="0"/>
          </a:p>
          <a:p>
            <a:r>
              <a:rPr lang="en-US" sz="2000" dirty="0"/>
              <a:t>Be specific, help reader see</a:t>
            </a:r>
          </a:p>
          <a:p>
            <a:pPr marL="0" indent="0">
              <a:buNone/>
            </a:pPr>
            <a:r>
              <a:rPr lang="en-US" sz="2000" dirty="0"/>
              <a:t>	-Can recreate difficult-to-remember event </a:t>
            </a:r>
          </a:p>
          <a:p>
            <a:pPr marL="0" indent="0">
              <a:buNone/>
            </a:pPr>
            <a:r>
              <a:rPr lang="en-US" sz="2000" dirty="0"/>
              <a:t>		by first focusing on specific, concrete objects from that moment</a:t>
            </a:r>
          </a:p>
          <a:p>
            <a:pPr marL="0" indent="0">
              <a:buNone/>
            </a:pPr>
            <a:r>
              <a:rPr lang="en-US" sz="2000" dirty="0"/>
              <a:t>		Write first about just that thing, what it is and was to you</a:t>
            </a:r>
          </a:p>
          <a:p>
            <a:pPr marL="0" indent="0">
              <a:buNone/>
            </a:pPr>
            <a:r>
              <a:rPr lang="en-US" sz="2000" dirty="0"/>
              <a:t>			Build from there.  </a:t>
            </a:r>
          </a:p>
          <a:p>
            <a:endParaRPr lang="en-US" dirty="0"/>
          </a:p>
          <a:p>
            <a:pPr marL="0" indent="0">
              <a:buNone/>
            </a:pPr>
            <a:endParaRPr lang="en-US" dirty="0"/>
          </a:p>
        </p:txBody>
      </p:sp>
    </p:spTree>
    <p:extLst>
      <p:ext uri="{BB962C8B-B14F-4D97-AF65-F5344CB8AC3E}">
        <p14:creationId xmlns:p14="http://schemas.microsoft.com/office/powerpoint/2010/main" val="2938623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685A5-309C-564F-B9FD-766CC50166BB}"/>
              </a:ext>
            </a:extLst>
          </p:cNvPr>
          <p:cNvSpPr>
            <a:spLocks noGrp="1"/>
          </p:cNvSpPr>
          <p:nvPr>
            <p:ph type="title"/>
          </p:nvPr>
        </p:nvSpPr>
        <p:spPr/>
        <p:txBody>
          <a:bodyPr/>
          <a:lstStyle/>
          <a:p>
            <a:r>
              <a:rPr lang="en-US" dirty="0"/>
              <a:t>Some General Guidelines</a:t>
            </a:r>
          </a:p>
        </p:txBody>
      </p:sp>
      <p:sp>
        <p:nvSpPr>
          <p:cNvPr id="3" name="Content Placeholder 2">
            <a:extLst>
              <a:ext uri="{FF2B5EF4-FFF2-40B4-BE49-F238E27FC236}">
                <a16:creationId xmlns:a16="http://schemas.microsoft.com/office/drawing/2014/main" id="{6DB2B2A0-3B8C-3C45-B675-9B13064AF54E}"/>
              </a:ext>
            </a:extLst>
          </p:cNvPr>
          <p:cNvSpPr>
            <a:spLocks noGrp="1"/>
          </p:cNvSpPr>
          <p:nvPr>
            <p:ph idx="1"/>
          </p:nvPr>
        </p:nvSpPr>
        <p:spPr/>
        <p:txBody>
          <a:bodyPr>
            <a:normAutofit/>
          </a:bodyPr>
          <a:lstStyle/>
          <a:p>
            <a:r>
              <a:rPr lang="en-US" sz="3200" dirty="0"/>
              <a:t>The key to writing good memoir is </a:t>
            </a:r>
          </a:p>
          <a:p>
            <a:pPr marL="0" indent="0">
              <a:buNone/>
            </a:pPr>
            <a:r>
              <a:rPr lang="en-US" sz="3200" dirty="0"/>
              <a:t>	deciding what to leave out. </a:t>
            </a:r>
          </a:p>
          <a:p>
            <a:pPr marL="0" indent="0">
              <a:buNone/>
            </a:pPr>
            <a:endParaRPr lang="en-US" sz="3200" dirty="0"/>
          </a:p>
          <a:p>
            <a:r>
              <a:rPr lang="en-US" sz="3200" dirty="0"/>
              <a:t>Listen to your gut </a:t>
            </a:r>
          </a:p>
          <a:p>
            <a:pPr marL="274320" lvl="1" indent="0">
              <a:buNone/>
            </a:pPr>
            <a:r>
              <a:rPr lang="en-US" sz="3000" dirty="0"/>
              <a:t>	as to what feels right </a:t>
            </a:r>
          </a:p>
          <a:p>
            <a:pPr marL="274320" lvl="1" indent="0">
              <a:buNone/>
            </a:pPr>
            <a:r>
              <a:rPr lang="en-US" sz="3000" dirty="0"/>
              <a:t>	and as to what isn’t working yet. </a:t>
            </a:r>
          </a:p>
        </p:txBody>
      </p:sp>
    </p:spTree>
    <p:extLst>
      <p:ext uri="{BB962C8B-B14F-4D97-AF65-F5344CB8AC3E}">
        <p14:creationId xmlns:p14="http://schemas.microsoft.com/office/powerpoint/2010/main" val="3578468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2768E-101A-DF43-87F2-7EC66DE8C7A9}"/>
              </a:ext>
            </a:extLst>
          </p:cNvPr>
          <p:cNvSpPr>
            <a:spLocks noGrp="1"/>
          </p:cNvSpPr>
          <p:nvPr>
            <p:ph type="title"/>
          </p:nvPr>
        </p:nvSpPr>
        <p:spPr/>
        <p:txBody>
          <a:bodyPr/>
          <a:lstStyle/>
          <a:p>
            <a:r>
              <a:rPr lang="en-US" dirty="0"/>
              <a:t>Structuring Your Story	</a:t>
            </a:r>
          </a:p>
        </p:txBody>
      </p:sp>
      <p:sp>
        <p:nvSpPr>
          <p:cNvPr id="3" name="Content Placeholder 2">
            <a:extLst>
              <a:ext uri="{FF2B5EF4-FFF2-40B4-BE49-F238E27FC236}">
                <a16:creationId xmlns:a16="http://schemas.microsoft.com/office/drawing/2014/main" id="{65DA8A27-2127-D541-82F5-9943875D5FF7}"/>
              </a:ext>
            </a:extLst>
          </p:cNvPr>
          <p:cNvSpPr>
            <a:spLocks noGrp="1"/>
          </p:cNvSpPr>
          <p:nvPr>
            <p:ph idx="1"/>
          </p:nvPr>
        </p:nvSpPr>
        <p:spPr/>
        <p:txBody>
          <a:bodyPr>
            <a:normAutofit lnSpcReduction="10000"/>
          </a:bodyPr>
          <a:lstStyle/>
          <a:p>
            <a:r>
              <a:rPr lang="en-US" dirty="0"/>
              <a:t>The Importance of Quest</a:t>
            </a:r>
          </a:p>
          <a:p>
            <a:r>
              <a:rPr lang="en-US" dirty="0"/>
              <a:t>At moment did you know life was going to be different from that moment on?</a:t>
            </a:r>
          </a:p>
          <a:p>
            <a:pPr lvl="1"/>
            <a:r>
              <a:rPr lang="en-US" dirty="0"/>
              <a:t>What did you do about it?</a:t>
            </a:r>
          </a:p>
          <a:p>
            <a:pPr lvl="1"/>
            <a:r>
              <a:rPr lang="en-US" dirty="0"/>
              <a:t>How hard was it to do that?</a:t>
            </a:r>
          </a:p>
          <a:p>
            <a:pPr lvl="1"/>
            <a:r>
              <a:rPr lang="en-US" dirty="0"/>
              <a:t>Show First Step on first page, give indication of how far you’ll go in first pages</a:t>
            </a:r>
          </a:p>
          <a:p>
            <a:pPr lvl="1"/>
            <a:r>
              <a:rPr lang="en-US" dirty="0"/>
              <a:t>Show last step on last page, give indication of how far you’ve come</a:t>
            </a:r>
          </a:p>
          <a:p>
            <a:pPr marL="274320" lvl="1" indent="0">
              <a:buNone/>
            </a:pPr>
            <a:endParaRPr lang="en-US" dirty="0"/>
          </a:p>
          <a:p>
            <a:pPr marL="274320" lvl="1" indent="0">
              <a:buNone/>
            </a:pPr>
            <a:r>
              <a:rPr lang="en-US" sz="2400" i="1" dirty="0"/>
              <a:t>Trust how the story comes to you.</a:t>
            </a:r>
          </a:p>
          <a:p>
            <a:pPr marL="274320" lvl="1" indent="0">
              <a:buNone/>
            </a:pPr>
            <a:endParaRPr lang="en-US" dirty="0"/>
          </a:p>
          <a:p>
            <a:r>
              <a:rPr lang="en-US" dirty="0"/>
              <a:t>For more on structure, see handout </a:t>
            </a:r>
          </a:p>
          <a:p>
            <a:r>
              <a:rPr lang="en-US" dirty="0"/>
              <a:t>Read and reread your favorite stories </a:t>
            </a:r>
          </a:p>
          <a:p>
            <a:pPr marL="274320" lvl="1" indent="0">
              <a:buNone/>
            </a:pPr>
            <a:r>
              <a:rPr lang="en-US" dirty="0"/>
              <a:t>	 see how they introduce the journey, the people, the conflicts </a:t>
            </a:r>
          </a:p>
          <a:p>
            <a:pPr lvl="1"/>
            <a:endParaRPr lang="en-US" dirty="0"/>
          </a:p>
        </p:txBody>
      </p:sp>
    </p:spTree>
    <p:extLst>
      <p:ext uri="{BB962C8B-B14F-4D97-AF65-F5344CB8AC3E}">
        <p14:creationId xmlns:p14="http://schemas.microsoft.com/office/powerpoint/2010/main" val="995365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32CB-2F92-FB45-BAB0-36F4460F549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95AE353-4DDF-8941-8D7A-280CA60C4CD2}"/>
              </a:ext>
            </a:extLst>
          </p:cNvPr>
          <p:cNvSpPr>
            <a:spLocks noGrp="1"/>
          </p:cNvSpPr>
          <p:nvPr>
            <p:ph idx="1"/>
          </p:nvPr>
        </p:nvSpPr>
        <p:spPr/>
        <p:txBody>
          <a:bodyPr/>
          <a:lstStyle/>
          <a:p>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2000" dirty="0"/>
              <a:t>Thank you for trusting your time and your story with me today.</a:t>
            </a:r>
          </a:p>
        </p:txBody>
      </p:sp>
    </p:spTree>
    <p:extLst>
      <p:ext uri="{BB962C8B-B14F-4D97-AF65-F5344CB8AC3E}">
        <p14:creationId xmlns:p14="http://schemas.microsoft.com/office/powerpoint/2010/main" val="306425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76">
            <a:extLst>
              <a:ext uri="{FF2B5EF4-FFF2-40B4-BE49-F238E27FC236}">
                <a16:creationId xmlns:a16="http://schemas.microsoft.com/office/drawing/2014/main" id="{F49822D1-84F5-4A57-B009-0DD4C71E8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9E3A20"/>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87510-488C-4848-958A-C8803999836A}"/>
              </a:ext>
            </a:extLst>
          </p:cNvPr>
          <p:cNvSpPr>
            <a:spLocks noGrp="1"/>
          </p:cNvSpPr>
          <p:nvPr>
            <p:ph type="title"/>
          </p:nvPr>
        </p:nvSpPr>
        <p:spPr>
          <a:xfrm>
            <a:off x="8014996" y="642594"/>
            <a:ext cx="3732244" cy="1371600"/>
          </a:xfrm>
        </p:spPr>
        <p:txBody>
          <a:bodyPr>
            <a:normAutofit/>
          </a:bodyPr>
          <a:lstStyle/>
          <a:p>
            <a:r>
              <a:rPr lang="en-US" sz="4400">
                <a:solidFill>
                  <a:srgbClr val="FFFFFF"/>
                </a:solidFill>
              </a:rPr>
              <a:t>So…</a:t>
            </a:r>
            <a:br>
              <a:rPr lang="en-US" sz="4400">
                <a:solidFill>
                  <a:srgbClr val="FFFFFF"/>
                </a:solidFill>
              </a:rPr>
            </a:br>
            <a:endParaRPr lang="en-US" sz="4400">
              <a:solidFill>
                <a:srgbClr val="FFFFFF"/>
              </a:solidFill>
            </a:endParaRPr>
          </a:p>
        </p:txBody>
      </p:sp>
      <p:sp>
        <p:nvSpPr>
          <p:cNvPr id="1035" name="Rectangle 78">
            <a:extLst>
              <a:ext uri="{FF2B5EF4-FFF2-40B4-BE49-F238E27FC236}">
                <a16:creationId xmlns:a16="http://schemas.microsoft.com/office/drawing/2014/main" id="{2DC4AA0A-D9C3-4A0B-990D-1BCB0022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753652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Rectangle 80">
            <a:extLst>
              <a:ext uri="{FF2B5EF4-FFF2-40B4-BE49-F238E27FC236}">
                <a16:creationId xmlns:a16="http://schemas.microsoft.com/office/drawing/2014/main" id="{9EE8E2DF-85A1-4FE0-8323-84FC34F53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402" y="438538"/>
            <a:ext cx="6710184" cy="6002060"/>
          </a:xfrm>
          <a:prstGeom prst="rect">
            <a:avLst/>
          </a:prstGeom>
          <a:solidFill>
            <a:schemeClr val="bg2"/>
          </a:solidFill>
          <a:ln w="6350" cap="flat" cmpd="sng" algn="ctr">
            <a:noFill/>
            <a:prstDash val="solid"/>
          </a:ln>
          <a:effectLst>
            <a:softEdge rad="0"/>
          </a:effectLst>
        </p:spPr>
      </p:sp>
      <p:sp>
        <p:nvSpPr>
          <p:cNvPr id="1037" name="Rectangle 82">
            <a:extLst>
              <a:ext uri="{FF2B5EF4-FFF2-40B4-BE49-F238E27FC236}">
                <a16:creationId xmlns:a16="http://schemas.microsoft.com/office/drawing/2014/main" id="{BD58E071-7DA1-4651-AB8F-862E4531A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285" y="650014"/>
            <a:ext cx="3367217" cy="326602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17286683">
            <a:extLst>
              <a:ext uri="{FF2B5EF4-FFF2-40B4-BE49-F238E27FC236}">
                <a16:creationId xmlns:a16="http://schemas.microsoft.com/office/drawing/2014/main" id="{5C00FE96-D52D-E647-94FF-E2E333A12E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10963" y="645402"/>
            <a:ext cx="2224216" cy="3282976"/>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84">
            <a:extLst>
              <a:ext uri="{FF2B5EF4-FFF2-40B4-BE49-F238E27FC236}">
                <a16:creationId xmlns:a16="http://schemas.microsoft.com/office/drawing/2014/main" id="{19505324-10B5-42CB-860F-11AED02F0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2945" y="650015"/>
            <a:ext cx="2765758" cy="2142694"/>
          </a:xfrm>
          <a:prstGeom prst="rect">
            <a:avLst/>
          </a:prstGeom>
          <a:solidFill>
            <a:srgbClr val="9E3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3FA7B7C2-B0DF-45F6-A584-A3F87D9DC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286" y="4088215"/>
            <a:ext cx="3376548" cy="2124858"/>
          </a:xfrm>
          <a:prstGeom prst="rect">
            <a:avLst/>
          </a:prstGeom>
          <a:solidFill>
            <a:srgbClr val="9E3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9BA0F8AE-D928-4A15-8897-7C6D680953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2946" y="2947051"/>
            <a:ext cx="2765758" cy="326602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40364332">
            <a:extLst>
              <a:ext uri="{FF2B5EF4-FFF2-40B4-BE49-F238E27FC236}">
                <a16:creationId xmlns:a16="http://schemas.microsoft.com/office/drawing/2014/main" id="{DF4A5A3B-71AE-4149-8112-3AFB3714DB7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50196" y="2947051"/>
            <a:ext cx="2184825" cy="3260934"/>
          </a:xfrm>
          <a:prstGeom prst="rect">
            <a:avLst/>
          </a:prstGeom>
          <a:noFill/>
          <a:extLst>
            <a:ext uri="{909E8E84-426E-40DD-AFC4-6F175D3DCCD1}">
              <a14:hiddenFill xmlns:a14="http://schemas.microsoft.com/office/drawing/2010/main">
                <a:solidFill>
                  <a:srgbClr val="FFFFFF"/>
                </a:solidFill>
              </a14:hiddenFill>
            </a:ext>
          </a:extLst>
        </p:spPr>
      </p:pic>
      <p:sp>
        <p:nvSpPr>
          <p:cNvPr id="1032" name="Content Placeholder 1031">
            <a:extLst>
              <a:ext uri="{FF2B5EF4-FFF2-40B4-BE49-F238E27FC236}">
                <a16:creationId xmlns:a16="http://schemas.microsoft.com/office/drawing/2014/main" id="{E9040F58-FED0-48DC-B57F-657DF4BF62F7}"/>
              </a:ext>
            </a:extLst>
          </p:cNvPr>
          <p:cNvSpPr>
            <a:spLocks noGrp="1"/>
          </p:cNvSpPr>
          <p:nvPr>
            <p:ph idx="1"/>
          </p:nvPr>
        </p:nvSpPr>
        <p:spPr>
          <a:xfrm>
            <a:off x="8014995" y="2103119"/>
            <a:ext cx="3732245" cy="4109953"/>
          </a:xfrm>
        </p:spPr>
        <p:txBody>
          <a:bodyPr>
            <a:normAutofit/>
          </a:bodyPr>
          <a:lstStyle/>
          <a:p>
            <a:pPr marL="0" indent="0">
              <a:buNone/>
            </a:pPr>
            <a:r>
              <a:rPr lang="en-US" sz="2800" dirty="0">
                <a:solidFill>
                  <a:srgbClr val="FFFFFF"/>
                </a:solidFill>
              </a:rPr>
              <a:t>what worked for you?</a:t>
            </a:r>
          </a:p>
        </p:txBody>
      </p:sp>
      <p:pic>
        <p:nvPicPr>
          <p:cNvPr id="1030" name="Picture 6" descr="BABAJI : The great wind brings the great turnaround, in the great game |  Beautiful gif, Gif pictures, Magic book">
            <a:extLst>
              <a:ext uri="{FF2B5EF4-FFF2-40B4-BE49-F238E27FC236}">
                <a16:creationId xmlns:a16="http://schemas.microsoft.com/office/drawing/2014/main" id="{BEBDD645-8EC4-334B-BD16-7007D293D3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82728" y="2947051"/>
            <a:ext cx="2765336" cy="345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43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86ADD-08F8-9C43-B814-D7D178B074C9}"/>
              </a:ext>
            </a:extLst>
          </p:cNvPr>
          <p:cNvSpPr>
            <a:spLocks noGrp="1"/>
          </p:cNvSpPr>
          <p:nvPr>
            <p:ph type="title"/>
          </p:nvPr>
        </p:nvSpPr>
        <p:spPr/>
        <p:txBody>
          <a:bodyPr/>
          <a:lstStyle/>
          <a:p>
            <a:r>
              <a:rPr lang="en-US" dirty="0"/>
              <a:t>What </a:t>
            </a:r>
            <a:r>
              <a:rPr lang="en-US" i="1" dirty="0"/>
              <a:t>didn’t </a:t>
            </a:r>
            <a:r>
              <a:rPr lang="en-US" dirty="0"/>
              <a:t>work for you?</a:t>
            </a:r>
          </a:p>
        </p:txBody>
      </p:sp>
      <p:pic>
        <p:nvPicPr>
          <p:cNvPr id="3074" name="Picture 2" descr="CBR Diversions: Summer Reading Wrap Up – No Review Necessary – Cannonball  Read 12">
            <a:extLst>
              <a:ext uri="{FF2B5EF4-FFF2-40B4-BE49-F238E27FC236}">
                <a16:creationId xmlns:a16="http://schemas.microsoft.com/office/drawing/2014/main" id="{A6861622-65A8-6F43-BA1F-66614519049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01761" y="2443171"/>
            <a:ext cx="6080833" cy="342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72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7A69-3481-1944-A7BB-E8A6E71CE7FA}"/>
              </a:ext>
            </a:extLst>
          </p:cNvPr>
          <p:cNvSpPr>
            <a:spLocks noGrp="1"/>
          </p:cNvSpPr>
          <p:nvPr>
            <p:ph type="title"/>
          </p:nvPr>
        </p:nvSpPr>
        <p:spPr/>
        <p:txBody>
          <a:bodyPr>
            <a:normAutofit/>
          </a:bodyPr>
          <a:lstStyle/>
          <a:p>
            <a:r>
              <a:rPr lang="en-US" dirty="0"/>
              <a:t>How They Do It</a:t>
            </a:r>
            <a:endParaRPr lang="en-US" sz="2200" dirty="0"/>
          </a:p>
        </p:txBody>
      </p:sp>
      <p:sp>
        <p:nvSpPr>
          <p:cNvPr id="3" name="Content Placeholder 2">
            <a:extLst>
              <a:ext uri="{FF2B5EF4-FFF2-40B4-BE49-F238E27FC236}">
                <a16:creationId xmlns:a16="http://schemas.microsoft.com/office/drawing/2014/main" id="{3476F66B-7679-7843-A6F1-91C2C7441E01}"/>
              </a:ext>
            </a:extLst>
          </p:cNvPr>
          <p:cNvSpPr>
            <a:spLocks noGrp="1"/>
          </p:cNvSpPr>
          <p:nvPr>
            <p:ph idx="1"/>
          </p:nvPr>
        </p:nvSpPr>
        <p:spPr/>
        <p:txBody>
          <a:bodyPr/>
          <a:lstStyle/>
          <a:p>
            <a:endParaRPr lang="en-US" dirty="0"/>
          </a:p>
          <a:p>
            <a:endParaRPr lang="en-US" dirty="0"/>
          </a:p>
          <a:p>
            <a:pPr marL="0" indent="0">
              <a:buNone/>
            </a:pPr>
            <a:r>
              <a:rPr lang="en-US" sz="2400" dirty="0"/>
              <a:t>In their first pages, they….</a:t>
            </a:r>
          </a:p>
          <a:p>
            <a:pPr marL="0" indent="0">
              <a:buNone/>
            </a:pPr>
            <a:r>
              <a:rPr lang="en-US" sz="2400" dirty="0"/>
              <a:t>	-establish scope (range) of story</a:t>
            </a:r>
          </a:p>
          <a:p>
            <a:pPr marL="274320" lvl="1" indent="0">
              <a:buNone/>
            </a:pPr>
            <a:r>
              <a:rPr lang="en-US" sz="2200" dirty="0"/>
              <a:t>	</a:t>
            </a:r>
            <a:endParaRPr lang="en-US" dirty="0"/>
          </a:p>
        </p:txBody>
      </p:sp>
    </p:spTree>
    <p:extLst>
      <p:ext uri="{BB962C8B-B14F-4D97-AF65-F5344CB8AC3E}">
        <p14:creationId xmlns:p14="http://schemas.microsoft.com/office/powerpoint/2010/main" val="400710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7A69-3481-1944-A7BB-E8A6E71CE7FA}"/>
              </a:ext>
            </a:extLst>
          </p:cNvPr>
          <p:cNvSpPr>
            <a:spLocks noGrp="1"/>
          </p:cNvSpPr>
          <p:nvPr>
            <p:ph type="title"/>
          </p:nvPr>
        </p:nvSpPr>
        <p:spPr/>
        <p:txBody>
          <a:bodyPr>
            <a:normAutofit/>
          </a:bodyPr>
          <a:lstStyle/>
          <a:p>
            <a:r>
              <a:rPr lang="en-US" dirty="0"/>
              <a:t>How They Do It</a:t>
            </a:r>
            <a:endParaRPr lang="en-US" sz="2200" dirty="0"/>
          </a:p>
        </p:txBody>
      </p:sp>
      <p:sp>
        <p:nvSpPr>
          <p:cNvPr id="3" name="Content Placeholder 2">
            <a:extLst>
              <a:ext uri="{FF2B5EF4-FFF2-40B4-BE49-F238E27FC236}">
                <a16:creationId xmlns:a16="http://schemas.microsoft.com/office/drawing/2014/main" id="{3476F66B-7679-7843-A6F1-91C2C7441E01}"/>
              </a:ext>
            </a:extLst>
          </p:cNvPr>
          <p:cNvSpPr>
            <a:spLocks noGrp="1"/>
          </p:cNvSpPr>
          <p:nvPr>
            <p:ph idx="1"/>
          </p:nvPr>
        </p:nvSpPr>
        <p:spPr/>
        <p:txBody>
          <a:bodyPr/>
          <a:lstStyle/>
          <a:p>
            <a:pPr marL="0" indent="0">
              <a:buNone/>
            </a:pPr>
            <a:r>
              <a:rPr lang="en-US" sz="2400" dirty="0">
                <a:solidFill>
                  <a:schemeClr val="tx1">
                    <a:lumMod val="50000"/>
                    <a:lumOff val="50000"/>
                  </a:schemeClr>
                </a:solidFill>
              </a:rPr>
              <a:t>In their first pages, they….</a:t>
            </a:r>
          </a:p>
          <a:p>
            <a:pPr marL="0" indent="0">
              <a:buNone/>
            </a:pPr>
            <a:r>
              <a:rPr lang="en-US" sz="2400" dirty="0">
                <a:solidFill>
                  <a:schemeClr val="tx1">
                    <a:lumMod val="50000"/>
                    <a:lumOff val="50000"/>
                  </a:schemeClr>
                </a:solidFill>
              </a:rPr>
              <a:t>	-establish scope (range) of story</a:t>
            </a:r>
          </a:p>
          <a:p>
            <a:pPr marL="0" indent="0">
              <a:buNone/>
            </a:pPr>
            <a:r>
              <a:rPr lang="en-US" sz="2400" dirty="0"/>
              <a:t>	-establish the kind of action will be in the story </a:t>
            </a:r>
          </a:p>
          <a:p>
            <a:pPr marL="0" indent="0">
              <a:buNone/>
            </a:pPr>
            <a:r>
              <a:rPr lang="en-US" sz="2400" dirty="0"/>
              <a:t>		(What is past? What is present?)</a:t>
            </a:r>
          </a:p>
          <a:p>
            <a:pPr marL="0" indent="0">
              <a:buNone/>
            </a:pPr>
            <a:r>
              <a:rPr lang="en-US" sz="2400" dirty="0"/>
              <a:t>	-connect with reader’s senses (see particular phrases)</a:t>
            </a:r>
          </a:p>
          <a:p>
            <a:pPr marL="0" indent="0">
              <a:buNone/>
            </a:pPr>
            <a:r>
              <a:rPr lang="en-US" sz="2400" dirty="0"/>
              <a:t>	-establish mood (see action, words, and images)</a:t>
            </a:r>
          </a:p>
          <a:p>
            <a:pPr marL="0" indent="0">
              <a:buNone/>
            </a:pPr>
            <a:r>
              <a:rPr lang="en-US" sz="2400" dirty="0"/>
              <a:t>	-establish key players of story (What role is suggested that they play?)</a:t>
            </a:r>
          </a:p>
          <a:p>
            <a:pPr marL="274320" lvl="1" indent="0">
              <a:buNone/>
            </a:pPr>
            <a:r>
              <a:rPr lang="en-US" sz="2200" dirty="0"/>
              <a:t>	</a:t>
            </a:r>
            <a:endParaRPr lang="en-US" dirty="0"/>
          </a:p>
        </p:txBody>
      </p:sp>
    </p:spTree>
    <p:extLst>
      <p:ext uri="{BB962C8B-B14F-4D97-AF65-F5344CB8AC3E}">
        <p14:creationId xmlns:p14="http://schemas.microsoft.com/office/powerpoint/2010/main" val="348113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8BEAE-ACF7-D545-93A3-C02E4733C08A}"/>
              </a:ext>
            </a:extLst>
          </p:cNvPr>
          <p:cNvSpPr>
            <a:spLocks noGrp="1"/>
          </p:cNvSpPr>
          <p:nvPr>
            <p:ph type="title"/>
          </p:nvPr>
        </p:nvSpPr>
        <p:spPr/>
        <p:txBody>
          <a:bodyPr/>
          <a:lstStyle/>
          <a:p>
            <a:r>
              <a:rPr lang="en-US" dirty="0"/>
              <a:t>In Your Opening Pages</a:t>
            </a:r>
          </a:p>
        </p:txBody>
      </p:sp>
      <p:sp>
        <p:nvSpPr>
          <p:cNvPr id="3" name="Content Placeholder 2">
            <a:extLst>
              <a:ext uri="{FF2B5EF4-FFF2-40B4-BE49-F238E27FC236}">
                <a16:creationId xmlns:a16="http://schemas.microsoft.com/office/drawing/2014/main" id="{E3A59F18-E1E8-6E45-AB79-7A96F45AEB28}"/>
              </a:ext>
            </a:extLst>
          </p:cNvPr>
          <p:cNvSpPr>
            <a:spLocks noGrp="1"/>
          </p:cNvSpPr>
          <p:nvPr>
            <p:ph idx="1"/>
          </p:nvPr>
        </p:nvSpPr>
        <p:spPr/>
        <p:txBody>
          <a:bodyPr>
            <a:normAutofit lnSpcReduction="10000"/>
          </a:bodyPr>
          <a:lstStyle/>
          <a:p>
            <a:pPr marL="274320" lvl="1" indent="0">
              <a:buNone/>
            </a:pPr>
            <a:r>
              <a:rPr lang="en-US" dirty="0"/>
              <a:t>-</a:t>
            </a:r>
            <a:r>
              <a:rPr lang="en-US" sz="2800" dirty="0"/>
              <a:t>What attitude is essential for you to portray from the start?</a:t>
            </a:r>
          </a:p>
          <a:p>
            <a:pPr marL="274320" lvl="1" indent="0">
              <a:buNone/>
            </a:pPr>
            <a:endParaRPr lang="en-US" sz="2800" dirty="0"/>
          </a:p>
          <a:p>
            <a:pPr marL="274320" lvl="1" indent="0">
              <a:buNone/>
            </a:pPr>
            <a:r>
              <a:rPr lang="en-US" sz="2800" dirty="0"/>
              <a:t>-What anecdotes from your life will show this?</a:t>
            </a:r>
          </a:p>
          <a:p>
            <a:pPr marL="274320" lvl="1" indent="0">
              <a:buNone/>
            </a:pPr>
            <a:r>
              <a:rPr lang="en-US" sz="2800" dirty="0"/>
              <a:t> </a:t>
            </a:r>
          </a:p>
          <a:p>
            <a:pPr marL="274320" lvl="1" indent="0">
              <a:buNone/>
            </a:pPr>
            <a:r>
              <a:rPr lang="en-US" sz="2800" dirty="0"/>
              <a:t>-Where will you be at the start </a:t>
            </a:r>
          </a:p>
          <a:p>
            <a:pPr marL="274320" lvl="1" indent="0">
              <a:buNone/>
            </a:pPr>
            <a:r>
              <a:rPr lang="en-US" sz="2800" dirty="0"/>
              <a:t>	that signals how you’re changed at the end?</a:t>
            </a:r>
          </a:p>
          <a:p>
            <a:pPr marL="0" indent="0">
              <a:buNone/>
            </a:pPr>
            <a:r>
              <a:rPr lang="en-US" sz="2800" dirty="0"/>
              <a:t> 		What anecdotes are essential to show how that happened?</a:t>
            </a:r>
          </a:p>
          <a:p>
            <a:pPr marL="0" indent="0">
              <a:buNone/>
            </a:pPr>
            <a:r>
              <a:rPr lang="en-US" dirty="0"/>
              <a:t>						</a:t>
            </a:r>
            <a:r>
              <a:rPr lang="en-US" sz="2400" dirty="0"/>
              <a:t>(With a note about anecdotes)</a:t>
            </a:r>
          </a:p>
        </p:txBody>
      </p:sp>
    </p:spTree>
    <p:extLst>
      <p:ext uri="{BB962C8B-B14F-4D97-AF65-F5344CB8AC3E}">
        <p14:creationId xmlns:p14="http://schemas.microsoft.com/office/powerpoint/2010/main" val="2570598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7A69-3481-1944-A7BB-E8A6E71CE7FA}"/>
              </a:ext>
            </a:extLst>
          </p:cNvPr>
          <p:cNvSpPr>
            <a:spLocks noGrp="1"/>
          </p:cNvSpPr>
          <p:nvPr>
            <p:ph type="title"/>
          </p:nvPr>
        </p:nvSpPr>
        <p:spPr/>
        <p:txBody>
          <a:bodyPr>
            <a:normAutofit/>
          </a:bodyPr>
          <a:lstStyle/>
          <a:p>
            <a:r>
              <a:rPr lang="en-US" dirty="0"/>
              <a:t>The Big Picture </a:t>
            </a:r>
            <a:endParaRPr lang="en-US" sz="2200" dirty="0"/>
          </a:p>
        </p:txBody>
      </p:sp>
      <p:sp>
        <p:nvSpPr>
          <p:cNvPr id="3" name="Content Placeholder 2">
            <a:extLst>
              <a:ext uri="{FF2B5EF4-FFF2-40B4-BE49-F238E27FC236}">
                <a16:creationId xmlns:a16="http://schemas.microsoft.com/office/drawing/2014/main" id="{3476F66B-7679-7843-A6F1-91C2C7441E01}"/>
              </a:ext>
            </a:extLst>
          </p:cNvPr>
          <p:cNvSpPr>
            <a:spLocks noGrp="1"/>
          </p:cNvSpPr>
          <p:nvPr>
            <p:ph idx="1"/>
          </p:nvPr>
        </p:nvSpPr>
        <p:spPr/>
        <p:txBody>
          <a:bodyPr>
            <a:normAutofit fontScale="70000" lnSpcReduction="20000"/>
          </a:bodyPr>
          <a:lstStyle/>
          <a:p>
            <a:r>
              <a:rPr lang="en-US" sz="3300" dirty="0"/>
              <a:t>What takeaway do we have after reading Shapiro’s memoir? After Ward’s memoir?</a:t>
            </a:r>
          </a:p>
          <a:p>
            <a:endParaRPr lang="en-US" sz="3300" dirty="0"/>
          </a:p>
          <a:p>
            <a:r>
              <a:rPr lang="en-US" sz="3300" dirty="0"/>
              <a:t>What do you want the takeaway to be for </a:t>
            </a:r>
            <a:r>
              <a:rPr lang="en-US" sz="3300" i="1" dirty="0"/>
              <a:t>your </a:t>
            </a:r>
            <a:r>
              <a:rPr lang="en-US" sz="3300" dirty="0"/>
              <a:t>life story?</a:t>
            </a:r>
          </a:p>
          <a:p>
            <a:pPr marL="0" indent="0">
              <a:buNone/>
            </a:pPr>
            <a:r>
              <a:rPr lang="en-US" sz="3300" dirty="0"/>
              <a:t>	What life lesson, what feeling?</a:t>
            </a:r>
          </a:p>
          <a:p>
            <a:pPr marL="0" indent="0">
              <a:buNone/>
            </a:pPr>
            <a:endParaRPr lang="en-US" sz="3300" dirty="0"/>
          </a:p>
          <a:p>
            <a:r>
              <a:rPr lang="en-US" sz="3300" dirty="0"/>
              <a:t>Why is your story important now?</a:t>
            </a:r>
          </a:p>
          <a:p>
            <a:endParaRPr lang="en-US" sz="2400" dirty="0"/>
          </a:p>
          <a:p>
            <a:pPr marL="274320" lvl="1" indent="0">
              <a:buNone/>
            </a:pPr>
            <a:r>
              <a:rPr lang="en-US" sz="2400" dirty="0"/>
              <a:t>	</a:t>
            </a:r>
          </a:p>
          <a:p>
            <a:pPr marL="274320" lvl="1" indent="0">
              <a:buNone/>
            </a:pPr>
            <a:endParaRPr lang="en-US" sz="2400" dirty="0"/>
          </a:p>
          <a:p>
            <a:pPr marL="0" indent="0">
              <a:buNone/>
            </a:pPr>
            <a:r>
              <a:rPr lang="en-US" sz="2400" dirty="0"/>
              <a:t>	</a:t>
            </a:r>
          </a:p>
          <a:p>
            <a:pPr marL="274320" lvl="1" indent="0">
              <a:buNone/>
            </a:pPr>
            <a:r>
              <a:rPr lang="en-US" sz="2200" dirty="0"/>
              <a:t>	</a:t>
            </a:r>
            <a:endParaRPr lang="en-US" dirty="0"/>
          </a:p>
        </p:txBody>
      </p:sp>
    </p:spTree>
    <p:extLst>
      <p:ext uri="{BB962C8B-B14F-4D97-AF65-F5344CB8AC3E}">
        <p14:creationId xmlns:p14="http://schemas.microsoft.com/office/powerpoint/2010/main" val="61455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7A69-3481-1944-A7BB-E8A6E71CE7FA}"/>
              </a:ext>
            </a:extLst>
          </p:cNvPr>
          <p:cNvSpPr>
            <a:spLocks noGrp="1"/>
          </p:cNvSpPr>
          <p:nvPr>
            <p:ph type="title"/>
          </p:nvPr>
        </p:nvSpPr>
        <p:spPr/>
        <p:txBody>
          <a:bodyPr>
            <a:normAutofit/>
          </a:bodyPr>
          <a:lstStyle/>
          <a:p>
            <a:r>
              <a:rPr lang="en-US" dirty="0"/>
              <a:t>The Big Picture </a:t>
            </a:r>
            <a:endParaRPr lang="en-US" sz="2200" dirty="0"/>
          </a:p>
        </p:txBody>
      </p:sp>
      <p:sp>
        <p:nvSpPr>
          <p:cNvPr id="3" name="Content Placeholder 2">
            <a:extLst>
              <a:ext uri="{FF2B5EF4-FFF2-40B4-BE49-F238E27FC236}">
                <a16:creationId xmlns:a16="http://schemas.microsoft.com/office/drawing/2014/main" id="{3476F66B-7679-7843-A6F1-91C2C7441E01}"/>
              </a:ext>
            </a:extLst>
          </p:cNvPr>
          <p:cNvSpPr>
            <a:spLocks noGrp="1"/>
          </p:cNvSpPr>
          <p:nvPr>
            <p:ph idx="1"/>
          </p:nvPr>
        </p:nvSpPr>
        <p:spPr/>
        <p:txBody>
          <a:bodyPr/>
          <a:lstStyle/>
          <a:p>
            <a:endParaRPr lang="en-US" dirty="0"/>
          </a:p>
          <a:p>
            <a:endParaRPr lang="en-US" dirty="0"/>
          </a:p>
          <a:p>
            <a:r>
              <a:rPr lang="en-US" sz="3600" dirty="0"/>
              <a:t>What is keeping you from writing your memoir?</a:t>
            </a:r>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40500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5F2BE-6631-6A40-AC86-27BB0A31A6D1}"/>
              </a:ext>
            </a:extLst>
          </p:cNvPr>
          <p:cNvSpPr>
            <a:spLocks noGrp="1"/>
          </p:cNvSpPr>
          <p:nvPr>
            <p:ph type="title"/>
          </p:nvPr>
        </p:nvSpPr>
        <p:spPr/>
        <p:txBody>
          <a:bodyPr/>
          <a:lstStyle/>
          <a:p>
            <a:r>
              <a:rPr lang="en-US" dirty="0"/>
              <a:t>Telling </a:t>
            </a:r>
            <a:r>
              <a:rPr lang="en-US" i="1" dirty="0"/>
              <a:t>that </a:t>
            </a:r>
            <a:r>
              <a:rPr lang="en-US" dirty="0"/>
              <a:t>Secret</a:t>
            </a:r>
          </a:p>
        </p:txBody>
      </p:sp>
      <p:sp>
        <p:nvSpPr>
          <p:cNvPr id="3" name="Content Placeholder 2">
            <a:extLst>
              <a:ext uri="{FF2B5EF4-FFF2-40B4-BE49-F238E27FC236}">
                <a16:creationId xmlns:a16="http://schemas.microsoft.com/office/drawing/2014/main" id="{47C9B0D4-6704-CA4F-B9C5-FC838420E0DA}"/>
              </a:ext>
            </a:extLst>
          </p:cNvPr>
          <p:cNvSpPr>
            <a:spLocks noGrp="1"/>
          </p:cNvSpPr>
          <p:nvPr>
            <p:ph idx="1"/>
          </p:nvPr>
        </p:nvSpPr>
        <p:spPr/>
        <p:txBody>
          <a:bodyPr>
            <a:normAutofit/>
          </a:bodyPr>
          <a:lstStyle/>
          <a:p>
            <a:r>
              <a:rPr lang="en-US" sz="2400" dirty="0"/>
              <a:t>Write your first draft with the door closed</a:t>
            </a:r>
          </a:p>
          <a:p>
            <a:r>
              <a:rPr lang="en-US" sz="2400" dirty="0"/>
              <a:t>Separating out the problems of telling for the right focus</a:t>
            </a:r>
          </a:p>
          <a:p>
            <a:pPr lvl="1"/>
            <a:r>
              <a:rPr lang="en-US" dirty="0"/>
              <a:t>The problem of memory</a:t>
            </a:r>
          </a:p>
          <a:p>
            <a:pPr lvl="1"/>
            <a:r>
              <a:rPr lang="en-US" dirty="0"/>
              <a:t>The problem of ownership</a:t>
            </a:r>
          </a:p>
          <a:p>
            <a:r>
              <a:rPr lang="en-US" sz="2400" dirty="0"/>
              <a:t>Keep focus on what’s important</a:t>
            </a:r>
          </a:p>
          <a:p>
            <a:pPr lvl="1"/>
            <a:r>
              <a:rPr lang="en-US" dirty="0"/>
              <a:t>Focus on the struggle</a:t>
            </a:r>
          </a:p>
          <a:p>
            <a:pPr lvl="1"/>
            <a:r>
              <a:rPr lang="en-US" dirty="0"/>
              <a:t>Focus on the change</a:t>
            </a:r>
          </a:p>
          <a:p>
            <a:pPr lvl="1"/>
            <a:r>
              <a:rPr lang="en-US" dirty="0"/>
              <a:t>Use details, not labels</a:t>
            </a:r>
          </a:p>
          <a:p>
            <a:r>
              <a:rPr lang="en-US" sz="2400" dirty="0"/>
              <a:t>Establish Your Standards of Telling – and Remember Your Reason</a:t>
            </a:r>
          </a:p>
          <a:p>
            <a:endParaRPr lang="en-US" sz="2400" dirty="0"/>
          </a:p>
        </p:txBody>
      </p:sp>
    </p:spTree>
    <p:extLst>
      <p:ext uri="{BB962C8B-B14F-4D97-AF65-F5344CB8AC3E}">
        <p14:creationId xmlns:p14="http://schemas.microsoft.com/office/powerpoint/2010/main" val="459327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2182</TotalTime>
  <Words>1284</Words>
  <Application>Microsoft Macintosh PowerPoint</Application>
  <PresentationFormat>Widescreen</PresentationFormat>
  <Paragraphs>152</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Garamond</vt:lpstr>
      <vt:lpstr>Savon</vt:lpstr>
      <vt:lpstr>         Writing Memoir    Tools, Tips, &amp;                          </vt:lpstr>
      <vt:lpstr>So… </vt:lpstr>
      <vt:lpstr>What didn’t work for you?</vt:lpstr>
      <vt:lpstr>How They Do It</vt:lpstr>
      <vt:lpstr>How They Do It</vt:lpstr>
      <vt:lpstr>In Your Opening Pages</vt:lpstr>
      <vt:lpstr>The Big Picture </vt:lpstr>
      <vt:lpstr>The Big Picture </vt:lpstr>
      <vt:lpstr>Telling that Secret</vt:lpstr>
      <vt:lpstr>What to Consider Before and After</vt:lpstr>
      <vt:lpstr>Trying to Remember it All</vt:lpstr>
      <vt:lpstr>About Time</vt:lpstr>
      <vt:lpstr>How should reader receive  your most important moments?</vt:lpstr>
      <vt:lpstr>About Places</vt:lpstr>
      <vt:lpstr>About People</vt:lpstr>
      <vt:lpstr>About Things</vt:lpstr>
      <vt:lpstr>Some General Guidelines</vt:lpstr>
      <vt:lpstr>Structuring Your Story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Writing Memoir:  Tools, Tips, &amp; Inspiration     </dc:title>
  <dc:creator>Kate Vogl</dc:creator>
  <cp:lastModifiedBy>Kate Vogl</cp:lastModifiedBy>
  <cp:revision>9</cp:revision>
  <dcterms:created xsi:type="dcterms:W3CDTF">2020-12-11T05:05:28Z</dcterms:created>
  <dcterms:modified xsi:type="dcterms:W3CDTF">2020-12-12T17:27:44Z</dcterms:modified>
</cp:coreProperties>
</file>